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2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2" r:id="rId14"/>
    <p:sldId id="266" r:id="rId15"/>
    <p:sldId id="267" r:id="rId16"/>
    <p:sldId id="268" r:id="rId17"/>
    <p:sldId id="269" r:id="rId18"/>
    <p:sldId id="271" r:id="rId19"/>
    <p:sldId id="270" r:id="rId20"/>
    <p:sldId id="274" r:id="rId21"/>
    <p:sldId id="273" r:id="rId22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heeshmaraya Bheemasamudra Vruksharaj" initials="BBV" lastIdx="1" clrIdx="0">
    <p:extLst>
      <p:ext uri="{19B8F6BF-5375-455C-9EA6-DF929625EA0E}">
        <p15:presenceInfo xmlns:p15="http://schemas.microsoft.com/office/powerpoint/2012/main" userId="Bheeshmaraya Bheemasamudra Vruksharaj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1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20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21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22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A958A0A9-4464-4DC5-A087-DA876C8D8E34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73120" y="1336680"/>
            <a:ext cx="6413040" cy="3607920"/>
          </a:xfrm>
          <a:prstGeom prst="rect">
            <a:avLst/>
          </a:prstGeom>
        </p:spPr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8000" cy="420984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75" name="TextShape 3"/>
          <p:cNvSpPr txBox="1"/>
          <p:nvPr/>
        </p:nvSpPr>
        <p:spPr>
          <a:xfrm>
            <a:off x="4281480" y="10155240"/>
            <a:ext cx="3276360" cy="5360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869D7CE-1A58-45B5-A69F-5A35A9973F6A}" type="slidenum">
              <a:rPr lang="en-IN" sz="1200" b="0" strike="noStrike" spc="-1">
                <a:latin typeface="Times New Roman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stomShape 1"/>
          <p:cNvSpPr/>
          <p:nvPr/>
        </p:nvSpPr>
        <p:spPr>
          <a:xfrm>
            <a:off x="0" y="3060000"/>
            <a:ext cx="538200" cy="1078200"/>
          </a:xfrm>
          <a:prstGeom prst="rect">
            <a:avLst/>
          </a:prstGeom>
          <a:solidFill>
            <a:srgbClr val="F10D0C"/>
          </a:solidFill>
          <a:ln w="108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PlaceHolder 2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3060000"/>
            <a:ext cx="538200" cy="1078200"/>
          </a:xfrm>
          <a:prstGeom prst="rect">
            <a:avLst/>
          </a:prstGeom>
          <a:solidFill>
            <a:srgbClr val="F10D0C"/>
          </a:solidFill>
          <a:ln w="108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3060000"/>
            <a:ext cx="538200" cy="1078200"/>
          </a:xfrm>
          <a:prstGeom prst="rect">
            <a:avLst/>
          </a:prstGeom>
          <a:solidFill>
            <a:srgbClr val="F10D0C"/>
          </a:solidFill>
          <a:ln w="108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57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graphics.stanford.edu/courses/cs348a-17-winter/Papers/quaternion.pdf" TargetMode="External"/><Relationship Id="rId7" Type="http://schemas.openxmlformats.org/officeDocument/2006/relationships/image" Target="../media/image1.png"/><Relationship Id="rId2" Type="http://schemas.openxmlformats.org/officeDocument/2006/relationships/hyperlink" Target="http://wiki.ros.org/Documentation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://www.inf.fu-berlin.de/inst/ag-ki/rojas_home/documents/tutorials/Lucas-Kanade2.pdf" TargetMode="External"/><Relationship Id="rId5" Type="http://schemas.openxmlformats.org/officeDocument/2006/relationships/hyperlink" Target="http://www.cs.cmu.edu/~16385/s15/lectures/Lecture21.pdf" TargetMode="External"/><Relationship Id="rId4" Type="http://schemas.openxmlformats.org/officeDocument/2006/relationships/hyperlink" Target="https://automaticaddison.com/how-to-convert-a-quaternion-to-a-rotation-matrix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720000" y="1080000"/>
            <a:ext cx="8638200" cy="1078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IN" sz="3600" b="1" strike="noStrike" spc="-1">
                <a:solidFill>
                  <a:srgbClr val="333333"/>
                </a:solidFill>
                <a:latin typeface="Noto Sans Regular"/>
                <a:ea typeface="DejaVu Sans"/>
              </a:rPr>
              <a:t>V</a:t>
            </a:r>
            <a:r>
              <a:rPr lang="en-GB" sz="3600" b="1" strike="noStrike" spc="-1">
                <a:solidFill>
                  <a:srgbClr val="333333"/>
                </a:solidFill>
                <a:latin typeface="Noto Sans Regular"/>
                <a:ea typeface="DejaVu Sans"/>
              </a:rPr>
              <a:t>isual Odometry </a:t>
            </a:r>
            <a:endParaRPr lang="en-US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400" b="1" strike="noStrike" spc="-1">
                <a:solidFill>
                  <a:srgbClr val="333333"/>
                </a:solidFill>
                <a:latin typeface="Noto Sans Regular"/>
                <a:ea typeface="DejaVu Sans"/>
              </a:rPr>
              <a:t>using April tags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6480000" y="4680000"/>
            <a:ext cx="2878200" cy="358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600" b="0" strike="noStrike" spc="-1">
                <a:solidFill>
                  <a:srgbClr val="000000"/>
                </a:solidFill>
                <a:latin typeface="Noto Sans Regular"/>
                <a:ea typeface="DejaVu Sans"/>
              </a:rPr>
              <a:t>Mangal Deep.B.M(7206937)</a:t>
            </a:r>
            <a:endParaRPr lang="en-US" sz="16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0" strike="noStrike" spc="-1">
                <a:solidFill>
                  <a:srgbClr val="000000"/>
                </a:solidFill>
                <a:latin typeface="Noto Sans Regular"/>
                <a:ea typeface="DejaVu Sans"/>
              </a:rPr>
              <a:t>Bheeshmaraya B V(7206909)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125" name="Picture 157"/>
          <p:cNvPicPr/>
          <p:nvPr/>
        </p:nvPicPr>
        <p:blipFill>
          <a:blip r:embed="rId3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  <p:sp>
        <p:nvSpPr>
          <p:cNvPr id="126" name="CustomShape 3"/>
          <p:cNvSpPr/>
          <p:nvPr/>
        </p:nvSpPr>
        <p:spPr>
          <a:xfrm>
            <a:off x="3780000" y="2160000"/>
            <a:ext cx="2878200" cy="67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1600" b="0" strike="noStrike" spc="-1" dirty="0">
                <a:solidFill>
                  <a:srgbClr val="000000"/>
                </a:solidFill>
                <a:latin typeface="Noto Sans Regular"/>
                <a:ea typeface="DejaVu Sans"/>
              </a:rPr>
              <a:t>Software for Robots -Sose2020</a:t>
            </a:r>
            <a:endParaRPr lang="en-US" sz="16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0" strike="noStrike" spc="-1" dirty="0">
                <a:solidFill>
                  <a:srgbClr val="000000"/>
                </a:solidFill>
                <a:latin typeface="Noto Sans Regular"/>
                <a:ea typeface="DejaVu Sans"/>
              </a:rPr>
              <a:t>Group-4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7" name="CustomShape 2"/>
          <p:cNvSpPr/>
          <p:nvPr/>
        </p:nvSpPr>
        <p:spPr>
          <a:xfrm>
            <a:off x="504000" y="226080"/>
            <a:ext cx="9071280" cy="945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34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Visual Odometry using April Tags- IV</a:t>
            </a:r>
            <a:endParaRPr lang="en-US" sz="3400" b="0" u="sng" strike="noStrike" spc="-1" dirty="0">
              <a:latin typeface="Arial"/>
            </a:endParaRPr>
          </a:p>
        </p:txBody>
      </p:sp>
      <p:pic>
        <p:nvPicPr>
          <p:cNvPr id="148" name="Picture 106"/>
          <p:cNvPicPr/>
          <p:nvPr/>
        </p:nvPicPr>
        <p:blipFill>
          <a:blip r:embed="rId2"/>
          <a:stretch/>
        </p:blipFill>
        <p:spPr>
          <a:xfrm>
            <a:off x="598680" y="1280160"/>
            <a:ext cx="4887360" cy="3931560"/>
          </a:xfrm>
          <a:prstGeom prst="rect">
            <a:avLst/>
          </a:prstGeom>
          <a:ln>
            <a:noFill/>
          </a:ln>
        </p:spPr>
      </p:pic>
      <p:pic>
        <p:nvPicPr>
          <p:cNvPr id="149" name="Picture 107"/>
          <p:cNvPicPr/>
          <p:nvPr/>
        </p:nvPicPr>
        <p:blipFill>
          <a:blip r:embed="rId3"/>
          <a:stretch/>
        </p:blipFill>
        <p:spPr>
          <a:xfrm>
            <a:off x="5618160" y="1640520"/>
            <a:ext cx="3799800" cy="2656800"/>
          </a:xfrm>
          <a:prstGeom prst="rect">
            <a:avLst/>
          </a:prstGeom>
          <a:ln>
            <a:noFill/>
          </a:ln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CD0CF73-BA5C-4209-9E7B-815285CE5842}"/>
              </a:ext>
            </a:extLst>
          </p:cNvPr>
          <p:cNvCxnSpPr/>
          <p:nvPr/>
        </p:nvCxnSpPr>
        <p:spPr>
          <a:xfrm flipV="1">
            <a:off x="2125785" y="1844431"/>
            <a:ext cx="1078523" cy="21257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9552914-13B0-4600-9B8E-6C9959226B07}"/>
              </a:ext>
            </a:extLst>
          </p:cNvPr>
          <p:cNvSpPr txBox="1"/>
          <p:nvPr/>
        </p:nvSpPr>
        <p:spPr>
          <a:xfrm>
            <a:off x="1369035" y="321552"/>
            <a:ext cx="7342554" cy="563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IN" sz="3400" u="sng" spc="-1" dirty="0">
                <a:solidFill>
                  <a:srgbClr val="000000"/>
                </a:solidFill>
                <a:latin typeface="Arial"/>
              </a:rPr>
              <a:t>Visual</a:t>
            </a:r>
            <a:r>
              <a:rPr lang="en-IN" sz="18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IN" sz="3400" u="sng" spc="-1" dirty="0">
                <a:solidFill>
                  <a:srgbClr val="000000"/>
                </a:solidFill>
                <a:latin typeface="Arial"/>
              </a:rPr>
              <a:t>Odometry using April Tags- IV</a:t>
            </a:r>
            <a:endParaRPr lang="en-US" sz="3400" u="sng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Picture 157">
            <a:extLst>
              <a:ext uri="{FF2B5EF4-FFF2-40B4-BE49-F238E27FC236}">
                <a16:creationId xmlns:a16="http://schemas.microsoft.com/office/drawing/2014/main" id="{D3097BC5-185E-4CE1-AC81-79981F302A1C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  <p:pic>
        <p:nvPicPr>
          <p:cNvPr id="2" name="419">
            <a:hlinkClick r:id="" action="ppaction://media"/>
            <a:extLst>
              <a:ext uri="{FF2B5EF4-FFF2-40B4-BE49-F238E27FC236}">
                <a16:creationId xmlns:a16="http://schemas.microsoft.com/office/drawing/2014/main" id="{90D769E1-3A58-4013-84EF-53CF89F1DE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1459" y="884783"/>
            <a:ext cx="8639761" cy="436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255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4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391680" y="119160"/>
            <a:ext cx="9071280" cy="63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Lucas-</a:t>
            </a:r>
            <a:r>
              <a:rPr lang="en-US" sz="2400" b="0" u="sng" strike="noStrike" spc="-1" dirty="0" err="1">
                <a:solidFill>
                  <a:srgbClr val="000000"/>
                </a:solidFill>
                <a:uFillTx/>
                <a:latin typeface="Arial"/>
                <a:ea typeface="DejaVu Sans"/>
              </a:rPr>
              <a:t>Kanade</a:t>
            </a: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 – Optical flow algorithm 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340200" y="677160"/>
            <a:ext cx="9534960" cy="4717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Lucas </a:t>
            </a:r>
            <a:r>
              <a:rPr lang="en-US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Kanade</a:t>
            </a: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algorithm is a simple technique which can provide estimate of movement of specific features in successive image of a video feed.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can derive the movement vectors of a particular pixel  by comparing two consecutive 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Images.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assumptions made are: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1. Brightness constancy 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: </a:t>
            </a:r>
            <a:r>
              <a:rPr lang="en-US" sz="14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point of features to be tracked in an image has a constant brightness throughout all the frames in the scene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152" name="Picture 2"/>
          <p:cNvPicPr/>
          <p:nvPr/>
        </p:nvPicPr>
        <p:blipFill>
          <a:blip r:embed="rId2"/>
          <a:stretch/>
        </p:blipFill>
        <p:spPr>
          <a:xfrm>
            <a:off x="4686120" y="3210120"/>
            <a:ext cx="4469760" cy="1783080"/>
          </a:xfrm>
          <a:prstGeom prst="rect">
            <a:avLst/>
          </a:prstGeom>
          <a:ln>
            <a:noFill/>
          </a:ln>
        </p:spPr>
      </p:pic>
      <p:pic>
        <p:nvPicPr>
          <p:cNvPr id="153" name="Picture 4"/>
          <p:cNvPicPr/>
          <p:nvPr/>
        </p:nvPicPr>
        <p:blipFill>
          <a:blip r:embed="rId3"/>
          <a:stretch/>
        </p:blipFill>
        <p:spPr>
          <a:xfrm>
            <a:off x="1275840" y="3793320"/>
            <a:ext cx="2957040" cy="447840"/>
          </a:xfrm>
          <a:prstGeom prst="rect">
            <a:avLst/>
          </a:prstGeom>
          <a:ln>
            <a:noFill/>
          </a:ln>
        </p:spPr>
      </p:pic>
      <p:sp>
        <p:nvSpPr>
          <p:cNvPr id="154" name="TextShape 3"/>
          <p:cNvSpPr txBox="1"/>
          <p:nvPr/>
        </p:nvSpPr>
        <p:spPr>
          <a:xfrm>
            <a:off x="3749040" y="5013000"/>
            <a:ext cx="5760720" cy="29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Source: http://www.cs.cmu.edu/~16385/s15/lectures/Lecture21.pdf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7" name="Picture 157">
            <a:extLst>
              <a:ext uri="{FF2B5EF4-FFF2-40B4-BE49-F238E27FC236}">
                <a16:creationId xmlns:a16="http://schemas.microsoft.com/office/drawing/2014/main" id="{68528318-959E-4770-B022-C11D5F419C7D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457200" y="182880"/>
            <a:ext cx="9071280" cy="63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Lucas-</a:t>
            </a:r>
            <a:r>
              <a:rPr lang="en-US" sz="2400" b="0" u="sng" strike="noStrike" spc="-1" dirty="0" err="1">
                <a:solidFill>
                  <a:srgbClr val="000000"/>
                </a:solidFill>
                <a:uFillTx/>
                <a:latin typeface="Arial"/>
                <a:ea typeface="DejaVu Sans"/>
              </a:rPr>
              <a:t>Kanade</a:t>
            </a: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 – Optical flow algorithm 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291240" y="968760"/>
            <a:ext cx="9052200" cy="436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2. Motion is small </a:t>
            </a:r>
            <a:endParaRPr lang="en-US" sz="18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Difference in time between two consecutive images is very less.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For very small steps the brightness between two consecutive image frames is the same.</a:t>
            </a:r>
            <a:endParaRPr lang="en-US" sz="14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Flow is locally smooth 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			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57" name="Picture 110"/>
          <p:cNvPicPr/>
          <p:nvPr/>
        </p:nvPicPr>
        <p:blipFill>
          <a:blip r:embed="rId2"/>
          <a:stretch/>
        </p:blipFill>
        <p:spPr>
          <a:xfrm>
            <a:off x="858960" y="1908720"/>
            <a:ext cx="5565960" cy="532080"/>
          </a:xfrm>
          <a:prstGeom prst="rect">
            <a:avLst/>
          </a:prstGeom>
          <a:ln>
            <a:noFill/>
          </a:ln>
        </p:spPr>
      </p:pic>
      <p:pic>
        <p:nvPicPr>
          <p:cNvPr id="158" name="Picture 111"/>
          <p:cNvPicPr/>
          <p:nvPr/>
        </p:nvPicPr>
        <p:blipFill>
          <a:blip r:embed="rId3"/>
          <a:stretch/>
        </p:blipFill>
        <p:spPr>
          <a:xfrm>
            <a:off x="986040" y="3860280"/>
            <a:ext cx="2387160" cy="385200"/>
          </a:xfrm>
          <a:prstGeom prst="rect">
            <a:avLst/>
          </a:prstGeom>
          <a:ln>
            <a:noFill/>
          </a:ln>
        </p:spPr>
      </p:pic>
      <p:pic>
        <p:nvPicPr>
          <p:cNvPr id="159" name="Picture 2"/>
          <p:cNvPicPr/>
          <p:nvPr/>
        </p:nvPicPr>
        <p:blipFill>
          <a:blip r:embed="rId4"/>
          <a:stretch/>
        </p:blipFill>
        <p:spPr>
          <a:xfrm>
            <a:off x="736560" y="2382120"/>
            <a:ext cx="5619240" cy="771120"/>
          </a:xfrm>
          <a:prstGeom prst="rect">
            <a:avLst/>
          </a:prstGeom>
          <a:ln>
            <a:noFill/>
          </a:ln>
        </p:spPr>
      </p:pic>
      <p:pic>
        <p:nvPicPr>
          <p:cNvPr id="160" name="Picture 4"/>
          <p:cNvPicPr/>
          <p:nvPr/>
        </p:nvPicPr>
        <p:blipFill>
          <a:blip r:embed="rId5"/>
          <a:stretch/>
        </p:blipFill>
        <p:spPr>
          <a:xfrm>
            <a:off x="974880" y="3121920"/>
            <a:ext cx="2571480" cy="752040"/>
          </a:xfrm>
          <a:prstGeom prst="rect">
            <a:avLst/>
          </a:prstGeom>
          <a:ln>
            <a:noFill/>
          </a:ln>
        </p:spPr>
      </p:pic>
      <p:sp>
        <p:nvSpPr>
          <p:cNvPr id="161" name="TextShape 3"/>
          <p:cNvSpPr txBox="1"/>
          <p:nvPr/>
        </p:nvSpPr>
        <p:spPr>
          <a:xfrm>
            <a:off x="2286000" y="5338080"/>
            <a:ext cx="5760720" cy="29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Source: http://www.cs.cmu.edu/~16385/s15/lectures/Lecture21.pdf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9" name="Picture 157">
            <a:extLst>
              <a:ext uri="{FF2B5EF4-FFF2-40B4-BE49-F238E27FC236}">
                <a16:creationId xmlns:a16="http://schemas.microsoft.com/office/drawing/2014/main" id="{A526F668-1421-4976-8D26-8465C238C365}"/>
              </a:ext>
            </a:extLst>
          </p:cNvPr>
          <p:cNvPicPr/>
          <p:nvPr/>
        </p:nvPicPr>
        <p:blipFill>
          <a:blip r:embed="rId6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ustomShape 1"/>
          <p:cNvSpPr/>
          <p:nvPr/>
        </p:nvSpPr>
        <p:spPr>
          <a:xfrm>
            <a:off x="457200" y="182880"/>
            <a:ext cx="9071280" cy="63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Lucas-</a:t>
            </a:r>
            <a:r>
              <a:rPr lang="en-US" sz="2400" b="0" u="sng" strike="noStrike" spc="-1" dirty="0" err="1">
                <a:solidFill>
                  <a:srgbClr val="000000"/>
                </a:solidFill>
                <a:uFillTx/>
                <a:latin typeface="Arial"/>
                <a:ea typeface="DejaVu Sans"/>
              </a:rPr>
              <a:t>Kanade</a:t>
            </a: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 – Optical flow algorithm 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63" name="CustomShape 2"/>
          <p:cNvSpPr/>
          <p:nvPr/>
        </p:nvSpPr>
        <p:spPr>
          <a:xfrm>
            <a:off x="291240" y="968760"/>
            <a:ext cx="9052200" cy="436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3. Neighboring pixel have small displacement</a:t>
            </a:r>
            <a:endParaRPr lang="en-US" sz="1800" b="0" strike="noStrike" spc="-1"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 This enables to solve a single equation with two unknowns, by considering a image patch. 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			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64" name="Picture 111_0"/>
          <p:cNvPicPr/>
          <p:nvPr/>
        </p:nvPicPr>
        <p:blipFill>
          <a:blip r:embed="rId2"/>
          <a:stretch/>
        </p:blipFill>
        <p:spPr>
          <a:xfrm>
            <a:off x="3108960" y="1626480"/>
            <a:ext cx="2387160" cy="385200"/>
          </a:xfrm>
          <a:prstGeom prst="rect">
            <a:avLst/>
          </a:prstGeom>
          <a:ln>
            <a:noFill/>
          </a:ln>
        </p:spPr>
      </p:pic>
      <p:pic>
        <p:nvPicPr>
          <p:cNvPr id="165" name="Picture 164"/>
          <p:cNvPicPr/>
          <p:nvPr/>
        </p:nvPicPr>
        <p:blipFill>
          <a:blip r:embed="rId3"/>
          <a:stretch/>
        </p:blipFill>
        <p:spPr>
          <a:xfrm>
            <a:off x="2081520" y="2364480"/>
            <a:ext cx="4593600" cy="2207520"/>
          </a:xfrm>
          <a:prstGeom prst="rect">
            <a:avLst/>
          </a:prstGeom>
          <a:ln>
            <a:noFill/>
          </a:ln>
        </p:spPr>
      </p:pic>
      <p:sp>
        <p:nvSpPr>
          <p:cNvPr id="166" name="TextShape 3"/>
          <p:cNvSpPr txBox="1"/>
          <p:nvPr/>
        </p:nvSpPr>
        <p:spPr>
          <a:xfrm>
            <a:off x="2286000" y="5303160"/>
            <a:ext cx="5760720" cy="29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900" b="0" strike="noStrike" spc="-1" dirty="0">
                <a:solidFill>
                  <a:srgbClr val="0070C0"/>
                </a:solidFill>
                <a:latin typeface="Arial"/>
                <a:ea typeface="DejaVu Sans"/>
              </a:rPr>
              <a:t>Source: http://www.cs.cmu.edu/~16385/s15/lectures/Lecture21.pdf</a:t>
            </a:r>
            <a:endParaRPr lang="en-US" sz="900" b="0" strike="noStrike" spc="-1" dirty="0">
              <a:solidFill>
                <a:srgbClr val="0070C0"/>
              </a:solidFill>
              <a:latin typeface="Arial"/>
            </a:endParaRPr>
          </a:p>
        </p:txBody>
      </p:sp>
      <p:pic>
        <p:nvPicPr>
          <p:cNvPr id="7" name="Picture 157">
            <a:extLst>
              <a:ext uri="{FF2B5EF4-FFF2-40B4-BE49-F238E27FC236}">
                <a16:creationId xmlns:a16="http://schemas.microsoft.com/office/drawing/2014/main" id="{F84025D8-E18F-4948-94D5-6B2B7D9763FC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457200" y="182880"/>
            <a:ext cx="9071280" cy="63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Lucas-</a:t>
            </a:r>
            <a:r>
              <a:rPr lang="en-US" sz="2400" b="0" u="sng" strike="noStrike" spc="-1" dirty="0" err="1">
                <a:solidFill>
                  <a:srgbClr val="000000"/>
                </a:solidFill>
                <a:uFillTx/>
                <a:latin typeface="Arial"/>
                <a:ea typeface="DejaVu Sans"/>
              </a:rPr>
              <a:t>Kanade</a:t>
            </a: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 – Pose Estimation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291240" y="968760"/>
            <a:ext cx="9052200" cy="436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When no tags are detected, Lucas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Kanade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optical flow algorithm is applied to estimate the pose.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In a camera image , few equally spaced point are chosen to track the flow.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		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4" name="Picture 157">
            <a:extLst>
              <a:ext uri="{FF2B5EF4-FFF2-40B4-BE49-F238E27FC236}">
                <a16:creationId xmlns:a16="http://schemas.microsoft.com/office/drawing/2014/main" id="{D13ABBFD-E59D-4230-895A-01996DE1BCEA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457200" y="182880"/>
            <a:ext cx="9071280" cy="63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Challenges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604506" y="909493"/>
            <a:ext cx="9052200" cy="436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1. The April Tag ROS  package message type provides multiple tag detection values in a complex data structure, simultaneous data extraction is necessary to get precise results.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2. In the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algoithm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to find the nearest tag, the function was stuck to the local minimum.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3.Obtain the correct transformation values from /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raspicam_image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frame  to /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base_link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frame.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	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4" name="Picture 157">
            <a:extLst>
              <a:ext uri="{FF2B5EF4-FFF2-40B4-BE49-F238E27FC236}">
                <a16:creationId xmlns:a16="http://schemas.microsoft.com/office/drawing/2014/main" id="{BA9EE3C7-BA75-4A56-93C0-884189C83548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457200" y="182880"/>
            <a:ext cx="9071280" cy="63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Future scope of work: 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476280" y="977227"/>
            <a:ext cx="9052200" cy="436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1. Integrating Lucas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Kanade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to update the pose estimation results which is calculated only by using tags.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2. Use the features extracted to determine the points to be tracked in Lucas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Kanade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3. Evaluate the method to other existing techniques for odometry.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4. Use Stereo camera to achieve better results.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		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4" name="Picture 157">
            <a:extLst>
              <a:ext uri="{FF2B5EF4-FFF2-40B4-BE49-F238E27FC236}">
                <a16:creationId xmlns:a16="http://schemas.microsoft.com/office/drawing/2014/main" id="{7B2D0DC6-FC26-415C-A564-E0BDE75B160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457200" y="182880"/>
            <a:ext cx="9071280" cy="63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0" u="sng" strike="noStrike" spc="-1" dirty="0">
                <a:solidFill>
                  <a:srgbClr val="000000"/>
                </a:solidFill>
                <a:uFillTx/>
                <a:latin typeface="Arial"/>
                <a:ea typeface="DejaVu Sans"/>
              </a:rPr>
              <a:t>References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476280" y="977227"/>
            <a:ext cx="9052200" cy="436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0" strike="noStrike" spc="-1" dirty="0">
                <a:latin typeface="Arial"/>
                <a:hlinkClick r:id="rId2"/>
              </a:rPr>
              <a:t>http://wiki.ros.org/Documentation</a:t>
            </a:r>
            <a:endParaRPr lang="en-US" sz="18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0" strike="noStrike" spc="-1" dirty="0">
                <a:latin typeface="Arial"/>
                <a:hlinkClick r:id="rId3"/>
              </a:rPr>
              <a:t>http://graphics.stanford.edu/courses/cs348a-17-winter/Papers/quaternion.pdf</a:t>
            </a:r>
            <a:endParaRPr lang="en-US" sz="18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0" strike="noStrike" spc="-1" dirty="0">
                <a:latin typeface="Arial"/>
                <a:hlinkClick r:id="rId4"/>
              </a:rPr>
              <a:t>https://automaticaddison.com/how-to-convert-a-quaternion-to-a-rotation-matrix/</a:t>
            </a:r>
            <a:endParaRPr lang="en-US" sz="18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pc="-1" dirty="0">
                <a:latin typeface="Arial"/>
                <a:hlinkClick r:id="rId5"/>
              </a:rPr>
              <a:t>http://www.cs.cmu.edu/~16385/s15/lectures/Lecture21.pdf</a:t>
            </a:r>
            <a:endParaRPr lang="en-US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pc="-1" dirty="0">
                <a:latin typeface="Arial"/>
                <a:hlinkClick r:id="rId6"/>
              </a:rPr>
              <a:t>http://www.inf.fu-berlin.de/inst/ag-ki/rojas_home/documents/tutorials/Lucas-Kanade2.pdf</a:t>
            </a:r>
            <a:endParaRPr lang="en-US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		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4" name="Picture 157">
            <a:extLst>
              <a:ext uri="{FF2B5EF4-FFF2-40B4-BE49-F238E27FC236}">
                <a16:creationId xmlns:a16="http://schemas.microsoft.com/office/drawing/2014/main" id="{7B2D0DC6-FC26-415C-A564-E0BDE75B160F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  <p:extLst>
      <p:ext uri="{BB962C8B-B14F-4D97-AF65-F5344CB8AC3E}">
        <p14:creationId xmlns:p14="http://schemas.microsoft.com/office/powerpoint/2010/main" val="12712420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91687F-309A-4F63-8226-6E305E37CB96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4254733" y="1318974"/>
            <a:ext cx="9072000" cy="3288600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252492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icture 157"/>
          <p:cNvPicPr/>
          <p:nvPr/>
        </p:nvPicPr>
        <p:blipFill>
          <a:blip r:embed="rId2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  <p:sp>
        <p:nvSpPr>
          <p:cNvPr id="128" name="CustomShape 1"/>
          <p:cNvSpPr/>
          <p:nvPr/>
        </p:nvSpPr>
        <p:spPr>
          <a:xfrm>
            <a:off x="504000" y="226080"/>
            <a:ext cx="9071280" cy="64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24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Introduction</a:t>
            </a:r>
            <a:endParaRPr lang="en-US" sz="2400" b="0" u="sng" strike="noStrike" spc="-1" dirty="0"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560520" y="800640"/>
            <a:ext cx="9256680" cy="448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88000" lnSpcReduction="10000"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Odometry:</a:t>
            </a:r>
            <a:endParaRPr lang="en-US" sz="20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Use of data from motion sensors to estimate change in position over time - Wikipedia</a:t>
            </a:r>
            <a:endParaRPr lang="en-US" sz="16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Wheel encoders measure the revolution of robot's wheels.</a:t>
            </a:r>
            <a:endParaRPr lang="en-US" sz="16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It provides information about the change of position. </a:t>
            </a:r>
            <a:endParaRPr lang="en-US" sz="16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it has its own initial state and coordinate frame.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Visual Odometry</a:t>
            </a:r>
            <a:endParaRPr lang="en-US" sz="2000" b="0" strike="noStrike" spc="-1" dirty="0">
              <a:latin typeface="Arial"/>
            </a:endParaRPr>
          </a:p>
          <a:p>
            <a:pPr marL="800640" lvl="1" indent="-3427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Use of optical sensors to achieve the functionality of an odometer</a:t>
            </a: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lang="en-US" sz="1600" b="0" strike="noStrike" spc="-1" dirty="0">
              <a:latin typeface="Arial"/>
            </a:endParaRPr>
          </a:p>
          <a:p>
            <a:pPr marL="800640" lvl="1" indent="-3427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Typically, cameras are used to detect different features in the image frame and the relative</a:t>
            </a:r>
            <a:endParaRPr lang="en-US" sz="1600" b="0" strike="noStrike" spc="-1" dirty="0">
              <a:latin typeface="Arial"/>
            </a:endParaRPr>
          </a:p>
          <a:p>
            <a:pPr marL="457560">
              <a:lnSpc>
                <a:spcPct val="90000"/>
              </a:lnSpc>
              <a:spcBef>
                <a:spcPts val="1001"/>
              </a:spcBef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     motion of the object or the Host are determined by sequence of images by</a:t>
            </a:r>
            <a:endParaRPr lang="en-US" sz="1600" b="0" strike="noStrike" spc="-1" dirty="0">
              <a:latin typeface="Arial"/>
            </a:endParaRPr>
          </a:p>
          <a:p>
            <a:pPr marL="1200600" lvl="2" indent="-285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Monocamera</a:t>
            </a: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- provides angle information only</a:t>
            </a:r>
            <a:endParaRPr lang="en-US" sz="1600" b="0" strike="noStrike" spc="-1" dirty="0">
              <a:latin typeface="Arial"/>
            </a:endParaRPr>
          </a:p>
          <a:p>
            <a:pPr marL="1200600" lvl="2" indent="-285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Stereocamera</a:t>
            </a: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- provides angular and depth information</a:t>
            </a:r>
            <a:endParaRPr lang="en-US" sz="1600" b="0" strike="noStrike" spc="-1" dirty="0">
              <a:latin typeface="Arial"/>
            </a:endParaRPr>
          </a:p>
          <a:p>
            <a:pPr marL="1200600" lvl="2" indent="-2854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Omnidirectional cameras</a:t>
            </a:r>
            <a:endParaRPr lang="en-US" sz="1600" b="0" strike="noStrike" spc="-1" dirty="0">
              <a:latin typeface="Arial"/>
            </a:endParaRPr>
          </a:p>
          <a:p>
            <a:pPr marL="457560">
              <a:lnSpc>
                <a:spcPct val="90000"/>
              </a:lnSpc>
              <a:spcBef>
                <a:spcPts val="1001"/>
              </a:spcBef>
            </a:pPr>
            <a:endParaRPr lang="en-US" sz="16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16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r>
              <a:rPr lang="en-IN" sz="1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         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504000" y="226080"/>
            <a:ext cx="9071280" cy="65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24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Visual Odometry using April Tags</a:t>
            </a:r>
            <a:endParaRPr lang="en-US" sz="2400" b="0" u="sng" strike="noStrike" spc="-1" dirty="0"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314280" y="880920"/>
            <a:ext cx="9071280" cy="447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April</a:t>
            </a:r>
            <a:r>
              <a:rPr lang="en-IN" sz="2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Tags:</a:t>
            </a:r>
            <a:endParaRPr lang="en-US" sz="20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It is a visual fiducial system used in the field of robotics, augmented reality.</a:t>
            </a:r>
            <a:endParaRPr lang="en-US" sz="16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Its applications include camera calibration, </a:t>
            </a:r>
            <a:r>
              <a:rPr lang="en-GB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object tracking, visual localization, SLAM accuracy evaluation, and human robot interaction. </a:t>
            </a:r>
            <a:endParaRPr lang="en-US" sz="1600" b="0" strike="noStrike" spc="-1" dirty="0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April Tag –ROS: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An April Tag </a:t>
            </a:r>
            <a:r>
              <a:rPr lang="en-GB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ros</a:t>
            </a:r>
            <a:r>
              <a:rPr lang="en-GB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library is available as a package which would enable us to get the tag information</a:t>
            </a:r>
            <a:endParaRPr lang="en-US" sz="16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It subscribes to topic </a:t>
            </a:r>
            <a:r>
              <a:rPr lang="en-GB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/rover/</a:t>
            </a:r>
            <a:r>
              <a:rPr lang="en-GB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raspicam</a:t>
            </a:r>
            <a:r>
              <a:rPr lang="en-GB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/</a:t>
            </a:r>
            <a:r>
              <a:rPr lang="en-GB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image_rect</a:t>
            </a:r>
            <a:r>
              <a:rPr lang="en-GB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which is assumed to have undistorted image</a:t>
            </a:r>
            <a:endParaRPr lang="en-US" sz="1600" b="0" strike="noStrike" spc="-1" dirty="0">
              <a:latin typeface="Arial"/>
            </a:endParaRPr>
          </a:p>
          <a:p>
            <a:pPr marL="685800" lvl="1" indent="-22788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GB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Provides the relative pose information between the </a:t>
            </a:r>
            <a:r>
              <a:rPr lang="en-GB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Apriltag</a:t>
            </a:r>
            <a:r>
              <a:rPr lang="en-GB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and the </a:t>
            </a:r>
            <a:r>
              <a:rPr lang="en-GB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raspicam_image</a:t>
            </a:r>
            <a:r>
              <a:rPr lang="en-GB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frame in the topic </a:t>
            </a:r>
            <a:r>
              <a:rPr lang="en-GB" sz="16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/rover/</a:t>
            </a:r>
            <a:r>
              <a:rPr lang="en-GB" sz="16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tag_detections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132" name="Picture 2"/>
          <p:cNvPicPr/>
          <p:nvPr/>
        </p:nvPicPr>
        <p:blipFill>
          <a:blip r:embed="rId2"/>
          <a:stretch/>
        </p:blipFill>
        <p:spPr>
          <a:xfrm>
            <a:off x="1633320" y="2682000"/>
            <a:ext cx="5676120" cy="618480"/>
          </a:xfrm>
          <a:prstGeom prst="rect">
            <a:avLst/>
          </a:prstGeom>
          <a:ln>
            <a:noFill/>
          </a:ln>
        </p:spPr>
      </p:pic>
      <p:pic>
        <p:nvPicPr>
          <p:cNvPr id="5" name="Picture 157">
            <a:extLst>
              <a:ext uri="{FF2B5EF4-FFF2-40B4-BE49-F238E27FC236}">
                <a16:creationId xmlns:a16="http://schemas.microsoft.com/office/drawing/2014/main" id="{1689D89A-936D-4D85-BACE-A537DE80CEF5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504000" y="226080"/>
            <a:ext cx="9071280" cy="65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24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Visual Odometry using April Tags</a:t>
            </a:r>
            <a:endParaRPr lang="en-US" sz="2400" b="0" u="sng" strike="noStrike" spc="-1" dirty="0"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314280" y="880920"/>
            <a:ext cx="9071280" cy="4470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5" name="Picture 4"/>
          <p:cNvPicPr/>
          <p:nvPr/>
        </p:nvPicPr>
        <p:blipFill>
          <a:blip r:embed="rId2"/>
          <a:stretch/>
        </p:blipFill>
        <p:spPr>
          <a:xfrm>
            <a:off x="1661760" y="880920"/>
            <a:ext cx="6376320" cy="4283640"/>
          </a:xfrm>
          <a:prstGeom prst="rect">
            <a:avLst/>
          </a:prstGeom>
          <a:ln>
            <a:noFill/>
          </a:ln>
        </p:spPr>
      </p:pic>
      <p:pic>
        <p:nvPicPr>
          <p:cNvPr id="5" name="Picture 157">
            <a:extLst>
              <a:ext uri="{FF2B5EF4-FFF2-40B4-BE49-F238E27FC236}">
                <a16:creationId xmlns:a16="http://schemas.microsoft.com/office/drawing/2014/main" id="{AAE53036-734F-4D21-B340-65E861B223F1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504000" y="226080"/>
            <a:ext cx="9071280" cy="535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24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Visual Odometry using April Tags- summary</a:t>
            </a:r>
            <a:endParaRPr lang="en-US" sz="2400" b="0" u="sng" strike="noStrike" spc="-1" dirty="0"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504000" y="1071430"/>
            <a:ext cx="9071280" cy="3760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/>
          </a:bodyPr>
          <a:lstStyle/>
          <a:p>
            <a:pPr marL="7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have created a node to perform visual odometry.</a:t>
            </a:r>
            <a:endParaRPr lang="en-US" sz="2000" b="0" strike="noStrike" spc="-1" dirty="0">
              <a:latin typeface="Arial"/>
            </a:endParaRPr>
          </a:p>
          <a:p>
            <a:pPr marL="857970" lvl="1" indent="-40005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+mj-lt"/>
              <a:buAutoNum type="romanUcPeriod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Subscribes to the /rover/</a:t>
            </a:r>
            <a:r>
              <a:rPr lang="en-IN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tag_detections</a:t>
            </a: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topic</a:t>
            </a:r>
            <a:endParaRPr lang="en-US" sz="1600" b="0" strike="noStrike" spc="-1" dirty="0">
              <a:latin typeface="Arial"/>
            </a:endParaRPr>
          </a:p>
          <a:p>
            <a:pPr marL="857970" lvl="1" indent="-40005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+mj-lt"/>
              <a:buAutoNum type="romanUcPeriod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Get pose information of the rover with respect to the tag.</a:t>
            </a:r>
            <a:endParaRPr lang="en-US" sz="1600" b="0" strike="noStrike" spc="-1" dirty="0">
              <a:latin typeface="Arial"/>
            </a:endParaRPr>
          </a:p>
          <a:p>
            <a:pPr marL="857970" lvl="1" indent="-40005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+mj-lt"/>
              <a:buAutoNum type="romanUcPeriod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Select the nearest tag to the rover.</a:t>
            </a:r>
            <a:endParaRPr lang="en-US" sz="1600" b="0" strike="noStrike" spc="-1" dirty="0">
              <a:latin typeface="Arial"/>
            </a:endParaRPr>
          </a:p>
          <a:p>
            <a:pPr marL="857970" lvl="1" indent="-40005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+mj-lt"/>
              <a:buAutoNum type="romanUcPeriod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Calculate the pose(odometry) information with respect to the tag.</a:t>
            </a:r>
            <a:endParaRPr lang="en-US" sz="1600" b="0" strike="noStrike" spc="-1" dirty="0">
              <a:latin typeface="Arial"/>
            </a:endParaRPr>
          </a:p>
          <a:p>
            <a:pPr marL="857970" lvl="1" indent="-40005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+mj-lt"/>
              <a:buAutoNum type="romanUcPeriod"/>
            </a:pP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Apply Lucas-</a:t>
            </a:r>
            <a:r>
              <a:rPr lang="en-IN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Kanade</a:t>
            </a:r>
            <a:r>
              <a:rPr lang="en-IN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algorithm, when no tags are detected.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4" name="Picture 157">
            <a:extLst>
              <a:ext uri="{FF2B5EF4-FFF2-40B4-BE49-F238E27FC236}">
                <a16:creationId xmlns:a16="http://schemas.microsoft.com/office/drawing/2014/main" id="{35BCD7E5-B832-469E-97A7-44F10A5A98A1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504000" y="226080"/>
            <a:ext cx="9071280" cy="945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24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Visual Odometry using April Tags- II</a:t>
            </a:r>
            <a:endParaRPr lang="en-US" sz="2400" b="0" u="sng" strike="noStrike" spc="-1" dirty="0"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504000" y="1024200"/>
            <a:ext cx="9071280" cy="106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rmAutofit fontScale="94000" lnSpcReduction="10000"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As the pose information is available in the </a:t>
            </a:r>
            <a:r>
              <a:rPr lang="en-IN" sz="20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raspicam_image</a:t>
            </a: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IN" sz="20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frame,It</a:t>
            </a: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needs to be transformed to </a:t>
            </a:r>
            <a:r>
              <a:rPr lang="en-IN" sz="20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base_link</a:t>
            </a: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In order to get the pose information in rover coordinate frame.</a:t>
            </a:r>
            <a:endParaRPr lang="en-US" sz="2000" b="0" strike="noStrike" spc="-1" dirty="0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BL_T_CI = BL_T_CH * CH_T_C * C_T_CI</a:t>
            </a:r>
            <a:endParaRPr lang="en-US" sz="17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1700" b="0" strike="noStrike" spc="-1" dirty="0">
              <a:latin typeface="Arial"/>
            </a:endParaRPr>
          </a:p>
        </p:txBody>
      </p:sp>
      <p:pic>
        <p:nvPicPr>
          <p:cNvPr id="140" name="Picture 3"/>
          <p:cNvPicPr/>
          <p:nvPr/>
        </p:nvPicPr>
        <p:blipFill>
          <a:blip r:embed="rId2"/>
          <a:stretch/>
        </p:blipFill>
        <p:spPr>
          <a:xfrm>
            <a:off x="740880" y="2198520"/>
            <a:ext cx="8597520" cy="3245400"/>
          </a:xfrm>
          <a:prstGeom prst="rect">
            <a:avLst/>
          </a:prstGeom>
          <a:ln>
            <a:noFill/>
          </a:ln>
        </p:spPr>
      </p:pic>
      <p:pic>
        <p:nvPicPr>
          <p:cNvPr id="5" name="Picture 157">
            <a:extLst>
              <a:ext uri="{FF2B5EF4-FFF2-40B4-BE49-F238E27FC236}">
                <a16:creationId xmlns:a16="http://schemas.microsoft.com/office/drawing/2014/main" id="{6A872DFC-3601-425E-AF67-188680219CC5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504000" y="1287991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For Estimating the pose, when multiple tags are detected, the nearest tag must be considered.</a:t>
            </a:r>
            <a:endParaRPr lang="en-US" sz="2000" b="0" strike="noStrike" spc="-1" dirty="0">
              <a:latin typeface="Arial"/>
            </a:endParaRPr>
          </a:p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Euclidean distance is used to find the nearest tag.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504000" y="161543"/>
            <a:ext cx="9071280" cy="945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24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Visual Odometry using April Tags-III</a:t>
            </a:r>
            <a:endParaRPr lang="en-US" sz="2400" b="0" u="sng" strike="noStrike" spc="-1" dirty="0">
              <a:latin typeface="Arial"/>
            </a:endParaRPr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24CCF77-58FC-4DC3-995A-94C02AE257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94" t="42018" r="-1"/>
          <a:stretch/>
        </p:blipFill>
        <p:spPr>
          <a:xfrm>
            <a:off x="1438031" y="2382669"/>
            <a:ext cx="6740428" cy="328788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66E40D-964C-47C6-ACE9-F3252805C4A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733680" y="3215880"/>
            <a:ext cx="2923920" cy="1904760"/>
          </a:xfrm>
          <a:prstGeom prst="rect">
            <a:avLst/>
          </a:prstGeom>
          <a:ln>
            <a:noFill/>
          </a:ln>
        </p:spPr>
      </p:pic>
      <p:pic>
        <p:nvPicPr>
          <p:cNvPr id="4" name="Picture 3" descr="A picture containing text, indoor, floor, wooden&#10;&#10;Description automatically generated">
            <a:extLst>
              <a:ext uri="{FF2B5EF4-FFF2-40B4-BE49-F238E27FC236}">
                <a16:creationId xmlns:a16="http://schemas.microsoft.com/office/drawing/2014/main" id="{854E5412-407C-4E41-91CF-709570C117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00"/>
          <a:stretch/>
        </p:blipFill>
        <p:spPr>
          <a:xfrm>
            <a:off x="3898910" y="1906954"/>
            <a:ext cx="4627463" cy="3470031"/>
          </a:xfrm>
          <a:prstGeom prst="rect">
            <a:avLst/>
          </a:prstGeom>
        </p:spPr>
      </p:pic>
      <p:sp>
        <p:nvSpPr>
          <p:cNvPr id="5" name="Arrow: Up 4">
            <a:extLst>
              <a:ext uri="{FF2B5EF4-FFF2-40B4-BE49-F238E27FC236}">
                <a16:creationId xmlns:a16="http://schemas.microsoft.com/office/drawing/2014/main" id="{4939D709-0773-485C-B9EB-9687EDAD1972}"/>
              </a:ext>
            </a:extLst>
          </p:cNvPr>
          <p:cNvSpPr/>
          <p:nvPr/>
        </p:nvSpPr>
        <p:spPr>
          <a:xfrm rot="2168570" flipH="1">
            <a:off x="6443649" y="3983212"/>
            <a:ext cx="45719" cy="29698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Arrow: Up 5">
            <a:extLst>
              <a:ext uri="{FF2B5EF4-FFF2-40B4-BE49-F238E27FC236}">
                <a16:creationId xmlns:a16="http://schemas.microsoft.com/office/drawing/2014/main" id="{3C0A601B-B2C7-4F4B-93A1-845CCA125DFA}"/>
              </a:ext>
            </a:extLst>
          </p:cNvPr>
          <p:cNvSpPr/>
          <p:nvPr/>
        </p:nvSpPr>
        <p:spPr>
          <a:xfrm>
            <a:off x="6572550" y="3215880"/>
            <a:ext cx="45719" cy="66836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B798B3F4-3C60-4160-ADFD-48B868F7B190}"/>
              </a:ext>
            </a:extLst>
          </p:cNvPr>
          <p:cNvSpPr/>
          <p:nvPr/>
        </p:nvSpPr>
        <p:spPr>
          <a:xfrm>
            <a:off x="504672" y="0"/>
            <a:ext cx="9071280" cy="945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IN" sz="24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Visual Odometry using April Tags- IV</a:t>
            </a:r>
            <a:endParaRPr lang="en-US" sz="2400" b="0" u="sng" strike="noStrike" spc="-1" dirty="0">
              <a:latin typeface="Arial"/>
            </a:endParaRPr>
          </a:p>
        </p:txBody>
      </p:sp>
      <p:sp>
        <p:nvSpPr>
          <p:cNvPr id="8" name="CustomShape 1">
            <a:extLst>
              <a:ext uri="{FF2B5EF4-FFF2-40B4-BE49-F238E27FC236}">
                <a16:creationId xmlns:a16="http://schemas.microsoft.com/office/drawing/2014/main" id="{7214CC25-A0EF-4B92-89D5-937877900E28}"/>
              </a:ext>
            </a:extLst>
          </p:cNvPr>
          <p:cNvSpPr/>
          <p:nvPr/>
        </p:nvSpPr>
        <p:spPr>
          <a:xfrm>
            <a:off x="504672" y="880380"/>
            <a:ext cx="9071280" cy="328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>
            <a:noAutofit/>
          </a:bodyPr>
          <a:lstStyle/>
          <a:p>
            <a:pPr marL="228600" indent="-2278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difference of pose of at t and t+1 are consistently considered to get final pose </a:t>
            </a:r>
            <a:r>
              <a:rPr lang="en-IN" sz="20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wrt</a:t>
            </a:r>
            <a:r>
              <a:rPr lang="en-IN" sz="20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to initial pose of robot.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</p:txBody>
      </p:sp>
      <p:pic>
        <p:nvPicPr>
          <p:cNvPr id="9" name="Picture 157">
            <a:extLst>
              <a:ext uri="{FF2B5EF4-FFF2-40B4-BE49-F238E27FC236}">
                <a16:creationId xmlns:a16="http://schemas.microsoft.com/office/drawing/2014/main" id="{7B7959AE-6208-438C-9DF2-CB7F7FE21F43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7B2554-21BF-4D3A-9D6C-F40C0F7749B8}"/>
              </a:ext>
            </a:extLst>
          </p:cNvPr>
          <p:cNvSpPr txBox="1"/>
          <p:nvPr/>
        </p:nvSpPr>
        <p:spPr>
          <a:xfrm>
            <a:off x="1369035" y="321552"/>
            <a:ext cx="7342554" cy="4247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IN" sz="2400" u="sng" spc="-1" dirty="0">
                <a:solidFill>
                  <a:srgbClr val="000000"/>
                </a:solidFill>
                <a:latin typeface="Arial"/>
              </a:rPr>
              <a:t>Visual</a:t>
            </a:r>
            <a:r>
              <a:rPr lang="en-IN" sz="2400" b="0" u="sng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IN" sz="2400" u="sng" spc="-1" dirty="0">
                <a:solidFill>
                  <a:srgbClr val="000000"/>
                </a:solidFill>
                <a:latin typeface="Arial"/>
              </a:rPr>
              <a:t>Odometry using April Tags- IV</a:t>
            </a:r>
            <a:endParaRPr lang="en-US" sz="2400" u="sng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" name="Picture 157">
            <a:extLst>
              <a:ext uri="{FF2B5EF4-FFF2-40B4-BE49-F238E27FC236}">
                <a16:creationId xmlns:a16="http://schemas.microsoft.com/office/drawing/2014/main" id="{976A4B5D-B286-45AF-8310-E96D686BB0A5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8744760" y="0"/>
            <a:ext cx="1333440" cy="573840"/>
          </a:xfrm>
          <a:prstGeom prst="rect">
            <a:avLst/>
          </a:prstGeom>
          <a:ln w="10800">
            <a:noFill/>
          </a:ln>
        </p:spPr>
      </p:pic>
      <p:pic>
        <p:nvPicPr>
          <p:cNvPr id="2" name="331">
            <a:hlinkClick r:id="" action="ppaction://media"/>
            <a:extLst>
              <a:ext uri="{FF2B5EF4-FFF2-40B4-BE49-F238E27FC236}">
                <a16:creationId xmlns:a16="http://schemas.microsoft.com/office/drawing/2014/main" id="{18A06319-B82C-45D4-9680-0C5BC425030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70" end="325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3503" y="951897"/>
            <a:ext cx="8126361" cy="426665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2550</TotalTime>
  <Words>955</Words>
  <Application>Microsoft Office PowerPoint</Application>
  <PresentationFormat>Custom</PresentationFormat>
  <Paragraphs>112</Paragraphs>
  <Slides>19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Noto Sans Regular</vt:lpstr>
      <vt:lpstr>Symbol</vt:lpstr>
      <vt:lpstr>Times New Roman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Impress</dc:title>
  <dc:subject/>
  <dc:creator>Bheeshma raya</dc:creator>
  <dc:description/>
  <cp:lastModifiedBy>Mangal Deep Balasubramani Marutha Babu</cp:lastModifiedBy>
  <cp:revision>134</cp:revision>
  <dcterms:created xsi:type="dcterms:W3CDTF">2020-09-17T12:53:13Z</dcterms:created>
  <dcterms:modified xsi:type="dcterms:W3CDTF">2021-02-21T17:54:26Z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